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Catamaran"/>
      <p:regular r:id="rId22"/>
      <p:bold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Livvic"/>
      <p:regular r:id="rId28"/>
      <p:bold r:id="rId29"/>
      <p:italic r:id="rId30"/>
      <p:boldItalic r:id="rId31"/>
    </p:embeddedFont>
    <p:embeddedFont>
      <p:font typeface="Catamaran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atamaran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Catamara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Livvic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vv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-boldItalic.fntdata"/><Relationship Id="rId30" Type="http://schemas.openxmlformats.org/officeDocument/2006/relationships/font" Target="fonts/Livvic-italic.fntdata"/><Relationship Id="rId11" Type="http://schemas.openxmlformats.org/officeDocument/2006/relationships/slide" Target="slides/slide7.xml"/><Relationship Id="rId33" Type="http://schemas.openxmlformats.org/officeDocument/2006/relationships/font" Target="fonts/CatamaranLight-bold.fntdata"/><Relationship Id="rId10" Type="http://schemas.openxmlformats.org/officeDocument/2006/relationships/slide" Target="slides/slide6.xml"/><Relationship Id="rId32" Type="http://schemas.openxmlformats.org/officeDocument/2006/relationships/font" Target="fonts/CatamaranLigh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a080508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a080508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Feel free to add more topics and make sure that there are plenty of pictures/diagrams!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13d9a7e_0_7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13d9a7e_0_7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a080508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a080508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answers. Try to get a mix of multiple choice and short answer or matching</a:t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a080508e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a080508e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a080508e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a080508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</a:t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4043"/>
                </a:solidFill>
              </a:rPr>
              <a:t>Here, you can link or mention any online or book resources that helped you in this event when you were a competitor. Try to avoid general resources like scioly wiki, because they probably already are familiar with it.</a:t>
            </a:r>
            <a:endParaRPr b="1" sz="1200"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efcc753e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efcc753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4043"/>
                </a:solidFill>
              </a:rPr>
              <a:t>Here, you can link or mention any online or book resources that helped you in this event when you were a competitor. Try to avoid general resources like scioly wiki, because they probably already are familiar with it.</a:t>
            </a:r>
            <a:endParaRPr b="1" sz="1200"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(replace picture with a picture from one of our tournaments)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4043"/>
                </a:solidFill>
              </a:rPr>
              <a:t>For Builds: </a:t>
            </a:r>
            <a:r>
              <a:rPr lang="en" sz="1200">
                <a:solidFill>
                  <a:srgbClr val="3C4043"/>
                </a:solidFill>
              </a:rPr>
              <a:t>Replace</a:t>
            </a:r>
            <a:r>
              <a:rPr i="1" lang="en" sz="1200">
                <a:solidFill>
                  <a:srgbClr val="3C4043"/>
                </a:solidFill>
              </a:rPr>
              <a:t> difficult topics</a:t>
            </a:r>
            <a:r>
              <a:rPr lang="en" sz="1200">
                <a:solidFill>
                  <a:srgbClr val="3C4043"/>
                </a:solidFill>
              </a:rPr>
              <a:t> with </a:t>
            </a:r>
            <a:r>
              <a:rPr i="1" lang="en" sz="1200">
                <a:solidFill>
                  <a:srgbClr val="3C4043"/>
                </a:solidFill>
              </a:rPr>
              <a:t>physical principles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lang="en" sz="1200">
                <a:solidFill>
                  <a:srgbClr val="3C4043"/>
                </a:solidFill>
              </a:rPr>
              <a:t>involved</a:t>
            </a:r>
            <a:r>
              <a:rPr lang="en" sz="1200">
                <a:solidFill>
                  <a:srgbClr val="3C4043"/>
                </a:solidFill>
              </a:rPr>
              <a:t> in the build and replace </a:t>
            </a:r>
            <a:r>
              <a:rPr i="1" lang="en" sz="1200">
                <a:solidFill>
                  <a:srgbClr val="3C4043"/>
                </a:solidFill>
              </a:rPr>
              <a:t>common questions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lang="en" sz="1200">
                <a:solidFill>
                  <a:srgbClr val="3C4043"/>
                </a:solidFill>
              </a:rPr>
              <a:t>with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i="1" lang="en" sz="1200">
                <a:solidFill>
                  <a:srgbClr val="3C4043"/>
                </a:solidFill>
              </a:rPr>
              <a:t>common designs</a:t>
            </a:r>
            <a:endParaRPr i="1" sz="1200"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efcc753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efcc753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section should focus on topics that are more math-based (harder to self-teach), concepts that come only usually up in college level courses, or concepts that you struggled with when you competed in this event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Highlight key points from the rules sheet:</a:t>
            </a:r>
            <a:r>
              <a:rPr lang="en"/>
              <a:t> DESIGN LOGS that basically grant free points, most tested-on topics, point distribution so that competitors know what to prioritize, allowed notes and equipment, etc.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efcc753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efcc753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efcc753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efcc753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section should focus on topics that are more math-based (harder to self-teach), concepts that come only usually up in college level courses, or concepts that you struggled with when you competed in this event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a080508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a080508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a080508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a080508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oinc.org/robot-tour-c" TargetMode="External"/><Relationship Id="rId4" Type="http://schemas.openxmlformats.org/officeDocument/2006/relationships/hyperlink" Target="https://drive.google.com/file/d/1H9-s7VGudvA5Ume6mTJXbMIRGqsepRAO/view" TargetMode="External"/><Relationship Id="rId5" Type="http://schemas.openxmlformats.org/officeDocument/2006/relationships/hyperlink" Target="https://www.youtube.com/watch?v=n9IzjcvTfs8" TargetMode="External"/><Relationship Id="rId6" Type="http://schemas.openxmlformats.org/officeDocument/2006/relationships/hyperlink" Target="https://scioly.org/wiki/index.php/Robot_Tou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ardsci.com/store/product/43613891/science-olympiadtm-2024-2025-robot-tour-kit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almart.com/ip/Smart-Robot-DIY-Kit-Intelligent-Programmable-Arduino-System-Obstacle-Avoidance-Tracking-STEM-Wireless-Vehicle-Direction-Control-Boys-Girls-Christmas/5927302102?wmlspartner=wlpa&amp;selectedSellerId=101255901&amp;adid=22222222222000000000&amp;wmlspartner=wmtlabs&amp;wl0=e&amp;wl1=o&amp;wl2=c&amp;wl3=10352200394&amp;wl4=pla-1103028060075&amp;wl5=&amp;wl6=&amp;wl7=&amp;wl10=Walmart&amp;wl11=Online&amp;wl12=5927302102_10001275261&amp;wl14=simple%20robot%20kit&amp;veh=sem&amp;gclid=4b046809e98d1073c7c00f149994c499&amp;gclsrc=3p.ds&amp;msclkid=4b046809e98d1073c7c00f149994c499" TargetMode="External"/><Relationship Id="rId4" Type="http://schemas.openxmlformats.org/officeDocument/2006/relationships/hyperlink" Target="https://www.amazon.com/Elecfreaks-Microbit-Smart-Cutebot-Micro/dp/B081ZSCZTV/ref=asc_df_B081ZSCZTV?tag=bingshoppinga-20&amp;linkCode=df0&amp;hvadid=80264440653340&amp;hvnetw=o&amp;hvqmt=e&amp;hvbmt=be&amp;hvdev=c&amp;hvlocint=&amp;hvlocphy=&amp;hvtargid=pla-4583863987342616&amp;psc=1" TargetMode="External"/><Relationship Id="rId5" Type="http://schemas.openxmlformats.org/officeDocument/2006/relationships/hyperlink" Target="https://www.amazon.com/dp/B08NSFMSQY/ref=sspa_dk_detail_0?psc=1&amp;pd_rd_i=B08NSFMSQY&amp;pd_rd_w=3deJC&amp;content-id=amzn1.sym.386c274b-4bfe-4421-9052-a1a56db557ab&amp;pf_rd_p=386c274b-4bfe-4421-9052-a1a56db557ab&amp;pf_rd_r=607NA8SK8GT75EJ5CAQP&amp;pd_rd_wg=g3zxf&amp;pd_rd_r=6928ab40-5a29-4b20-8f6f-a29d9b2edc82&amp;s=toys-and-games&amp;sp_csd=d2lkZ2V0TmFtZT1zcF9kZXRhaWxfdGhlbWF0aW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431" r="35979" t="0"/>
          <a:stretch/>
        </p:blipFill>
        <p:spPr>
          <a:xfrm>
            <a:off x="3940124" y="0"/>
            <a:ext cx="5203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133550" y="414025"/>
            <a:ext cx="3358800" cy="43668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43075" y="3324525"/>
            <a:ext cx="3217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Georgia Tech Event Workshop Series 2024-25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762175" y="1451125"/>
            <a:ext cx="4592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Robot Tour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200" y="185150"/>
            <a:ext cx="1782300" cy="17823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2"/>
          <p:cNvSpPr txBox="1"/>
          <p:nvPr>
            <p:ph type="ctrTitle"/>
          </p:nvPr>
        </p:nvSpPr>
        <p:spPr>
          <a:xfrm>
            <a:off x="843075" y="2557025"/>
            <a:ext cx="45924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FD67E"/>
                </a:solidFill>
              </a:rPr>
              <a:t>Division C</a:t>
            </a:r>
            <a:endParaRPr sz="2600">
              <a:solidFill>
                <a:srgbClr val="EFD67E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Build Your Own!!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19250" y="1485700"/>
            <a:ext cx="5346300" cy="310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Objectively more fun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 robot is basically 3 things: a body, controller, and motors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 can use any arduino for programming, which easily interface with most DC motor drivers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After that, you can build a body using simple tools and wood or cardboard.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Grippy wheels are a must!! You don’t know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material you will be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navigating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 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200" y="1485700"/>
            <a:ext cx="3281799" cy="16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-8500" y="63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 amt="72000"/>
          </a:blip>
          <a:srcRect b="0" l="0" r="6533" t="0"/>
          <a:stretch/>
        </p:blipFill>
        <p:spPr>
          <a:xfrm>
            <a:off x="0" y="-3825"/>
            <a:ext cx="915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 rot="-5400000">
            <a:off x="4048650" y="18200"/>
            <a:ext cx="1060200" cy="91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type="ctrTitle"/>
          </p:nvPr>
        </p:nvSpPr>
        <p:spPr>
          <a:xfrm>
            <a:off x="850650" y="540000"/>
            <a:ext cx="3430200" cy="13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NAVIGATION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485450" y="4212200"/>
            <a:ext cx="78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>
            <p:ph idx="4294967295" type="ctrTitle"/>
          </p:nvPr>
        </p:nvSpPr>
        <p:spPr>
          <a:xfrm>
            <a:off x="419250" y="50775"/>
            <a:ext cx="68454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Should I use autonomous sensing?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419250" y="1485700"/>
            <a:ext cx="8298900" cy="1354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Autonomous sensing, from what I’ve seen, is hard to get right.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If you really want to use it, I recommend it as a fall back for in case you are about to hit an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obstacle. It is </a:t>
            </a:r>
            <a:r>
              <a:rPr b="1" lang="en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very hard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to use for true navigation.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Coding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19250" y="1485700"/>
            <a:ext cx="8298900" cy="2232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Use whatever software interfaces with your robot best, I’ve mostly seen scratch and Arduino 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Make code blocks ahead of time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Ie “Move forward” and “turn left 90 degrees”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This allows for quick programming by creating sequences of code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Small code blocks are also easy to test lots! You can go over one chunk to make sure it turns exactly 90 degrees instead of 91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Timing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419250" y="1485700"/>
            <a:ext cx="8298900" cy="2524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Slow down your wheels, as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stalling is prohibited and it is hard to make a course that is exactly as long as you need.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 official term for this is PWM’ing your motors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This should follow about a linear relation to the voltage supplied to your motors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Put this graph in your impounded sheets and you can use it to backwards calculate what voltage to supply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Go over time, not under! Under is x2 points added to your score.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 flipH="1">
            <a:off x="-100" y="0"/>
            <a:ext cx="456870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4568700" y="669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6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6"/>
          <p:cNvSpPr txBox="1"/>
          <p:nvPr>
            <p:ph type="ctrTitle"/>
          </p:nvPr>
        </p:nvSpPr>
        <p:spPr>
          <a:xfrm>
            <a:off x="848600" y="147030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Improper Termination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0" y="2915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type="ctrTitle"/>
          </p:nvPr>
        </p:nvSpPr>
        <p:spPr>
          <a:xfrm>
            <a:off x="171700" y="0"/>
            <a:ext cx="4616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Common Issues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49" name="Google Shape;249;p36"/>
          <p:cNvSpPr txBox="1"/>
          <p:nvPr>
            <p:ph type="ctrTitle"/>
          </p:nvPr>
        </p:nvSpPr>
        <p:spPr>
          <a:xfrm>
            <a:off x="5417400" y="14612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Dowel Issues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0" name="Google Shape;250;p36"/>
          <p:cNvSpPr txBox="1"/>
          <p:nvPr>
            <p:ph type="ctrTitle"/>
          </p:nvPr>
        </p:nvSpPr>
        <p:spPr>
          <a:xfrm>
            <a:off x="848600" y="37072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Hitting too many </a:t>
            </a:r>
            <a:r>
              <a:rPr lang="en" sz="2200">
                <a:solidFill>
                  <a:schemeClr val="lt1"/>
                </a:solidFill>
              </a:rPr>
              <a:t>Obstacles</a:t>
            </a:r>
            <a:r>
              <a:rPr lang="en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1" name="Google Shape;251;p36"/>
          <p:cNvSpPr txBox="1"/>
          <p:nvPr>
            <p:ph type="ctrTitle"/>
          </p:nvPr>
        </p:nvSpPr>
        <p:spPr>
          <a:xfrm>
            <a:off x="5417400" y="36268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Leaving the Track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 flipH="1">
            <a:off x="-100" y="0"/>
            <a:ext cx="456870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4568700" y="669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3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7"/>
          <p:cNvSpPr txBox="1"/>
          <p:nvPr>
            <p:ph type="ctrTitle"/>
          </p:nvPr>
        </p:nvSpPr>
        <p:spPr>
          <a:xfrm>
            <a:off x="1217775" y="135477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Robot Tour | Science Olympiad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0" y="2915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type="ctrTitle"/>
          </p:nvPr>
        </p:nvSpPr>
        <p:spPr>
          <a:xfrm>
            <a:off x="171700" y="0"/>
            <a:ext cx="4616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Additional Resources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/>
          <p:nvPr>
            <p:ph type="ctrTitle"/>
          </p:nvPr>
        </p:nvSpPr>
        <p:spPr>
          <a:xfrm>
            <a:off x="5824450" y="14612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RobotTour24 SampRegTrackSetups.pdf - Google Drive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4" name="Google Shape;264;p37"/>
          <p:cNvSpPr txBox="1"/>
          <p:nvPr>
            <p:ph type="ctrTitle"/>
          </p:nvPr>
        </p:nvSpPr>
        <p:spPr>
          <a:xfrm>
            <a:off x="1217775" y="37072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 Tour (T) (C) — Science Olympiad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/>
          <p:nvPr>
            <p:ph type="ctrTitle"/>
          </p:nvPr>
        </p:nvSpPr>
        <p:spPr>
          <a:xfrm>
            <a:off x="5893800" y="361510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Robot Tour - Wiki - Scioly.org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12212" r="12212" t="0"/>
          <a:stretch/>
        </p:blipFill>
        <p:spPr>
          <a:xfrm>
            <a:off x="3981435" y="0"/>
            <a:ext cx="51625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 txBox="1"/>
          <p:nvPr>
            <p:ph type="ctrTitle"/>
          </p:nvPr>
        </p:nvSpPr>
        <p:spPr>
          <a:xfrm>
            <a:off x="1201075" y="837175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4582622" y="31226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74" name="Google Shape;274;p38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275" name="Google Shape;275;p3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79" name="Google Shape;279;p38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280" name="Google Shape;280;p38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 flipH="1" rot="-5400000">
            <a:off x="-1533150" y="1534500"/>
            <a:ext cx="5140800" cy="20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8" type="title"/>
          </p:nvPr>
        </p:nvSpPr>
        <p:spPr>
          <a:xfrm>
            <a:off x="872432" y="2324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03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1" name="Google Shape;131;p23"/>
          <p:cNvSpPr txBox="1"/>
          <p:nvPr>
            <p:ph type="ctrTitle"/>
          </p:nvPr>
        </p:nvSpPr>
        <p:spPr>
          <a:xfrm>
            <a:off x="2217925" y="802174"/>
            <a:ext cx="22152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RULES SHEET</a:t>
            </a:r>
            <a:endParaRPr sz="1600"/>
          </a:p>
        </p:txBody>
      </p:sp>
      <p:sp>
        <p:nvSpPr>
          <p:cNvPr id="132" name="Google Shape;132;p23"/>
          <p:cNvSpPr txBox="1"/>
          <p:nvPr>
            <p:ph idx="2" type="title"/>
          </p:nvPr>
        </p:nvSpPr>
        <p:spPr>
          <a:xfrm>
            <a:off x="872432" y="65546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01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3" name="Google Shape;133;p23"/>
          <p:cNvSpPr txBox="1"/>
          <p:nvPr>
            <p:ph idx="5" type="title"/>
          </p:nvPr>
        </p:nvSpPr>
        <p:spPr>
          <a:xfrm>
            <a:off x="872432" y="149013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/>
          <p:nvPr>
            <p:ph idx="15" type="title"/>
          </p:nvPr>
        </p:nvSpPr>
        <p:spPr>
          <a:xfrm>
            <a:off x="872432" y="315948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/>
          <p:nvPr>
            <p:ph idx="18" type="title"/>
          </p:nvPr>
        </p:nvSpPr>
        <p:spPr>
          <a:xfrm>
            <a:off x="872432" y="39941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05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5792025" y="1135225"/>
            <a:ext cx="2519700" cy="2687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7" name="Google Shape;137;p23"/>
          <p:cNvSpPr txBox="1"/>
          <p:nvPr>
            <p:ph type="ctrTitle"/>
          </p:nvPr>
        </p:nvSpPr>
        <p:spPr>
          <a:xfrm>
            <a:off x="5925977" y="2214226"/>
            <a:ext cx="2251800" cy="5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[Event-Related Image]</a:t>
            </a:r>
            <a:endParaRPr sz="2000"/>
          </a:p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>
            <a:off x="2199949" y="2471513"/>
            <a:ext cx="2432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NAVIGATION</a:t>
            </a:r>
            <a:endParaRPr sz="1600"/>
          </a:p>
        </p:txBody>
      </p:sp>
      <p:sp>
        <p:nvSpPr>
          <p:cNvPr id="139" name="Google Shape;139;p23"/>
          <p:cNvSpPr txBox="1"/>
          <p:nvPr>
            <p:ph type="ctrTitle"/>
          </p:nvPr>
        </p:nvSpPr>
        <p:spPr>
          <a:xfrm>
            <a:off x="2199950" y="4140875"/>
            <a:ext cx="26931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OTHER FREE RESOURCES</a:t>
            </a:r>
            <a:endParaRPr sz="1600"/>
          </a:p>
        </p:txBody>
      </p:sp>
      <p:sp>
        <p:nvSpPr>
          <p:cNvPr id="140" name="Google Shape;140;p23"/>
          <p:cNvSpPr txBox="1"/>
          <p:nvPr>
            <p:ph type="ctrTitle"/>
          </p:nvPr>
        </p:nvSpPr>
        <p:spPr>
          <a:xfrm>
            <a:off x="2199949" y="1636838"/>
            <a:ext cx="2432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COMMON DESIGNS</a:t>
            </a:r>
            <a:endParaRPr sz="1600"/>
          </a:p>
        </p:txBody>
      </p:sp>
      <p:sp>
        <p:nvSpPr>
          <p:cNvPr id="141" name="Google Shape;141;p23"/>
          <p:cNvSpPr txBox="1"/>
          <p:nvPr>
            <p:ph type="ctrTitle"/>
          </p:nvPr>
        </p:nvSpPr>
        <p:spPr>
          <a:xfrm>
            <a:off x="2199950" y="3306200"/>
            <a:ext cx="26931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COMMON ISSUES</a:t>
            </a:r>
            <a:endParaRPr sz="16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518" y="1595961"/>
            <a:ext cx="3514674" cy="2035526"/>
          </a:xfrm>
          <a:prstGeom prst="rect">
            <a:avLst/>
          </a:prstGeom>
          <a:solidFill>
            <a:srgbClr val="CFE2F3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/>
          <p:nvPr/>
        </p:nvSpPr>
        <p:spPr>
          <a:xfrm rot="907670">
            <a:off x="2891024" y="-1509326"/>
            <a:ext cx="7260506" cy="2438868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51" name="Google Shape;151;p24"/>
          <p:cNvSpPr/>
          <p:nvPr/>
        </p:nvSpPr>
        <p:spPr>
          <a:xfrm rot="-912666">
            <a:off x="3806188" y="4592478"/>
            <a:ext cx="7260569" cy="2438652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General Goal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19250" y="1485700"/>
            <a:ext cx="5478600" cy="1939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Navigate a robot through a track avoiding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obstacles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and hitting as many gate zones as possible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 so in an amount of time determined by the ES at start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Goal is to get </a:t>
            </a:r>
            <a:r>
              <a:rPr b="1" lang="en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as few points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as possible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778" y="1533650"/>
            <a:ext cx="2309500" cy="301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The Track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19250" y="1485700"/>
            <a:ext cx="3517200" cy="1939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Made up of 50 cm squares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Up to 10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obstacles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+70 for hitting an obstacle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+50 for removing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obstacles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-15 per gate, -45 for hitting the last gate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500" y="1170000"/>
            <a:ext cx="4057125" cy="3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Design Specifications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19250" y="1485700"/>
            <a:ext cx="8049900" cy="2232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MAKE SURE YOUR DOWEL IS CORRECT!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Dowel can be anything, even a pencil, but must be less than 1 cm above the ground and at least 10 cm above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As a general rule, always make sure your device fits well within standards (30x30 cm). ES’s might measure things differently, so make sure you give no room for error.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Don’t let things fall off your robot.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DESIGNS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rot="907670">
            <a:off x="2891024" y="-1509326"/>
            <a:ext cx="7260506" cy="2438868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3" name="Google Shape;183;p28"/>
          <p:cNvSpPr/>
          <p:nvPr/>
        </p:nvSpPr>
        <p:spPr>
          <a:xfrm rot="-912666">
            <a:off x="3806188" y="4592478"/>
            <a:ext cx="7260569" cy="2438652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Ward’s Science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19250" y="1485700"/>
            <a:ext cx="4538700" cy="1231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Science Olympiad™ 2024-2025 Robot Tour Kit | Ward's Science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$100 but is very reliable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Basic but sturdy and has a two motor-controller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125" y="1379275"/>
            <a:ext cx="3860550" cy="33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4294967295" type="ctrTitle"/>
          </p:nvPr>
        </p:nvSpPr>
        <p:spPr>
          <a:xfrm>
            <a:off x="426075" y="238650"/>
            <a:ext cx="548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Any Other Robot Online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19250" y="1485700"/>
            <a:ext cx="8298900" cy="3001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Minestorms and other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commercial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robots work too!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This is unfortunately a pretty expensive event, but simpler kits are less expensive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Links to ones I’ve seen: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Smart Robot DIY Kit Intelligent Programmable Robot Kit with Arduino System Obstacle Avoidance Tracking STEM Wireless Vehicle Direction Control for Boys Girls Christmas Educational Gift - Walmart.com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</a:pPr>
            <a:r>
              <a:rPr lang="en" sz="1200" u="sng">
                <a:solidFill>
                  <a:schemeClr val="hlink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/>
              </a:rPr>
              <a:t>https://www.amazon.com/Elecfreaks-Microbit-Smart-Cutebot-Micro/dp/B081ZSCZTV/ref=asc_df_B081ZSCZTV?tag=bingshoppinga-20&amp;linkCode=df0&amp;hvadid=80264440653340&amp;hvnetw=o&amp;hvqmt=e&amp;hvbmt=be&amp;hvdev=c&amp;hvlocint=&amp;hvlocphy=&amp;hvtargid=pla-4583863987342616&amp;psc=1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○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Amazon.com: FREENOVE Micro:Rover Kit for BBC Micro:bit (Not Included, Work with V1 &amp; V2), Obstacle Avoidance, Light-tracing, Line-Tracking, Remote Control, Playing Melody, Colorful Lights, Blocks and Python Code : Toys &amp; Games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